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60" r:id="rId3"/>
    <p:sldId id="258" r:id="rId4"/>
    <p:sldId id="259" r:id="rId5"/>
    <p:sldId id="261" r:id="rId6"/>
    <p:sldId id="262" r:id="rId7"/>
    <p:sldId id="265" r:id="rId8"/>
    <p:sldId id="278" r:id="rId9"/>
    <p:sldId id="264" r:id="rId10"/>
    <p:sldId id="275" r:id="rId11"/>
    <p:sldId id="276" r:id="rId12"/>
    <p:sldId id="268" r:id="rId13"/>
    <p:sldId id="271" r:id="rId14"/>
    <p:sldId id="273" r:id="rId15"/>
    <p:sldId id="277" r:id="rId16"/>
    <p:sldId id="272" r:id="rId17"/>
    <p:sldId id="280" r:id="rId18"/>
    <p:sldId id="270" r:id="rId19"/>
    <p:sldId id="263" r:id="rId20"/>
    <p:sldId id="279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6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94699" autoAdjust="0"/>
  </p:normalViewPr>
  <p:slideViewPr>
    <p:cSldViewPr snapToGrid="0">
      <p:cViewPr varScale="1">
        <p:scale>
          <a:sx n="101" d="100"/>
          <a:sy n="101" d="100"/>
        </p:scale>
        <p:origin x="126" y="198"/>
      </p:cViewPr>
      <p:guideLst>
        <p:guide orient="horz" pos="2256"/>
        <p:guide pos="3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300C0-4759-4BBD-A60B-053B91DF5F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635B1-D75A-48E5-912F-A6B3987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7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01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Stogios</a:t>
            </a:r>
            <a:r>
              <a:rPr lang="en-US" b="1" dirty="0"/>
              <a:t> </a:t>
            </a:r>
            <a:r>
              <a:rPr lang="en-US" b="1" i="1" dirty="0"/>
              <a:t>et al. </a:t>
            </a:r>
            <a:r>
              <a:rPr lang="en-US" b="1" dirty="0"/>
              <a:t>2005</a:t>
            </a:r>
            <a:r>
              <a:rPr lang="en-US" dirty="0"/>
              <a:t>:The BTB domain (also known as the POZ domain) is a versatile protein-protein interaction motif that participates in a wide range of cellular functions, including transcriptional regulation, cytoskeleton dynamics, ion channel assembly and gating, and targeting proteins for ubiquitination. Several BTB domain structures have been experimentally determined, revealing a highly conserved core structure. The BTB domain is typically found as a single copy in proteins that contain only one or two other types of domain, and this defines the BTB-zinc finger (BTB-ZF), BTB-BACK-</a:t>
            </a:r>
            <a:r>
              <a:rPr lang="en-US" dirty="0" err="1"/>
              <a:t>kelch</a:t>
            </a:r>
            <a:r>
              <a:rPr lang="en-US" dirty="0"/>
              <a:t> (BBK), voltage-gated potassium channel T1 (T1-Kv), MATH-BTB, BTB-NPH3 and BTB-BACK-PHR (BBP) families of proteins, among others. BTB-ZF proteins are also known as the POK (POZ and </a:t>
            </a:r>
            <a:r>
              <a:rPr lang="en-US" dirty="0" err="1"/>
              <a:t>Krüppel</a:t>
            </a:r>
            <a:r>
              <a:rPr lang="en-US" dirty="0"/>
              <a:t> zinc finger) proteins. Many members of this large family have been characterized as important transcriptional factors, and several are implicated in development and cancer, most notably BCL6, leukemia/lymphoma related factor (LRF)/</a:t>
            </a:r>
            <a:r>
              <a:rPr lang="en-US" dirty="0" err="1"/>
              <a:t>Pokemon</a:t>
            </a:r>
            <a:r>
              <a:rPr lang="en-US" dirty="0"/>
              <a:t>, PLZF, </a:t>
            </a:r>
            <a:r>
              <a:rPr lang="en-US" dirty="0" err="1"/>
              <a:t>hypermethylated</a:t>
            </a:r>
            <a:r>
              <a:rPr lang="en-US" dirty="0"/>
              <a:t> in cancer (HIC)1 and </a:t>
            </a:r>
            <a:r>
              <a:rPr lang="en-US" dirty="0" err="1"/>
              <a:t>Myc</a:t>
            </a:r>
            <a:r>
              <a:rPr lang="en-US" dirty="0"/>
              <a:t> interacting zinc finger (MIZ)1.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extant angiosperms, five YABBY subfamilies, FILAMENTOUS FLOWER (FIL or YAB1)/YABBY3 (YAB3 or AFO), CRABS CLAW (CRC), INNER NO OUTER (INO or YAB4), YAB2, and YAB5 [21] are distinguished by conserved functions in the initiation of lamina outgrowth, polarity maintenance, and establishment of the leaf margin [23–25]. Almeida et al. [26] and Morioka et al. [27] have provided evidence for the involvement of the YAB2 and YAB5 genes in the evolutionary diversification of style and filament morphology.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bioenergy/cellulosic ethanol</a:t>
            </a:r>
            <a:r>
              <a:rPr lang="en-US" baseline="0" dirty="0"/>
              <a:t> plant produces </a:t>
            </a:r>
            <a:r>
              <a:rPr lang="en-US" altLang="en-US" sz="1200" b="1" dirty="0">
                <a:solidFill>
                  <a:srgbClr val="002060"/>
                </a:solidFill>
              </a:rPr>
              <a:t> 50-million-gallons of ethanol per year </a:t>
            </a:r>
          </a:p>
          <a:p>
            <a:pPr algn="ctr"/>
            <a:r>
              <a:rPr lang="en-US" altLang="en-US" sz="1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~8 USDA Cold Hardiness Zones</a:t>
            </a:r>
          </a:p>
          <a:p>
            <a:pPr algn="ctr"/>
            <a:endParaRPr lang="en-US" altLang="en-US" sz="12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altLang="en-US" sz="1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&gt;60 inches of Annual Precipitation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7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Tom, Jeremy, Jane, and say it’s funded by the DOE sustainability program</a:t>
            </a:r>
          </a:p>
          <a:p>
            <a:r>
              <a:rPr lang="en-US" dirty="0" smtClean="0"/>
              <a:t>5 years of work by dozens of</a:t>
            </a:r>
            <a:r>
              <a:rPr lang="en-US" baseline="0" dirty="0" smtClean="0"/>
              <a:t> researchers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7F63-CBB2-409B-B7CE-F0B50520F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</a:t>
            </a:r>
            <a:r>
              <a:rPr lang="en-US" dirty="0" err="1" smtClean="0"/>
              <a:t>Sujan</a:t>
            </a:r>
            <a:r>
              <a:rPr lang="en-US" dirty="0" smtClean="0"/>
              <a:t>,</a:t>
            </a:r>
            <a:r>
              <a:rPr lang="en-US" baseline="0" dirty="0" smtClean="0"/>
              <a:t> John on SNPs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19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8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3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8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 project funded by multiple entities </a:t>
            </a:r>
          </a:p>
          <a:p>
            <a:endParaRPr lang="en-US" dirty="0" smtClean="0"/>
          </a:p>
          <a:p>
            <a:r>
              <a:rPr lang="en-US" dirty="0" smtClean="0"/>
              <a:t>Kerrie</a:t>
            </a:r>
            <a:r>
              <a:rPr lang="en-US" baseline="0" dirty="0" smtClean="0"/>
              <a:t> – sample submission</a:t>
            </a:r>
          </a:p>
          <a:p>
            <a:r>
              <a:rPr lang="en-US" baseline="0" dirty="0" smtClean="0"/>
              <a:t>Dan – co-lead at JGI</a:t>
            </a:r>
          </a:p>
          <a:p>
            <a:r>
              <a:rPr lang="en-US" baseline="0" dirty="0" smtClean="0"/>
              <a:t>Shu</a:t>
            </a:r>
          </a:p>
          <a:p>
            <a:r>
              <a:rPr lang="en-US" baseline="0" dirty="0" err="1" smtClean="0"/>
              <a:t>Avinash</a:t>
            </a:r>
            <a:r>
              <a:rPr lang="en-US" baseline="0" dirty="0" smtClean="0"/>
              <a:t> – expression analyses</a:t>
            </a:r>
          </a:p>
          <a:p>
            <a:r>
              <a:rPr lang="en-US" baseline="0" dirty="0" smtClean="0"/>
              <a:t>Jerry – switchgrass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3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88DCC-E88F-444E-AE96-F2C290988A7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g"/><Relationship Id="rId5" Type="http://schemas.openxmlformats.org/officeDocument/2006/relationships/image" Target="../media/image57.png"/><Relationship Id="rId4" Type="http://schemas.openxmlformats.org/officeDocument/2006/relationships/image" Target="../media/image5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jpeg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tiff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1" b="10620"/>
          <a:stretch/>
        </p:blipFill>
        <p:spPr bwMode="auto">
          <a:xfrm>
            <a:off x="-149523" y="0"/>
            <a:ext cx="12341521" cy="69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232007" y="1193258"/>
            <a:ext cx="9706130" cy="190991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Genetics of Genotype-By-Environment Interactions in the Switchgrass Diversity Panel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3662363"/>
            <a:ext cx="9144000" cy="15954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Alice MacQueen</a:t>
            </a:r>
          </a:p>
          <a:p>
            <a:r>
              <a:rPr lang="en-US" dirty="0">
                <a:solidFill>
                  <a:schemeClr val="bg1"/>
                </a:solidFill>
              </a:rPr>
              <a:t>BER Plant Genomic Science Workshop</a:t>
            </a:r>
          </a:p>
          <a:p>
            <a:r>
              <a:rPr lang="en-US" dirty="0">
                <a:solidFill>
                  <a:schemeClr val="bg1"/>
                </a:solidFill>
              </a:rPr>
              <a:t>2020-01-13</a:t>
            </a:r>
          </a:p>
        </p:txBody>
      </p:sp>
    </p:spTree>
    <p:extLst>
      <p:ext uri="{BB962C8B-B14F-4D97-AF65-F5344CB8AC3E}">
        <p14:creationId xmlns:p14="http://schemas.microsoft.com/office/powerpoint/2010/main" val="153850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GxE in phenology is visible across the common gardens.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EF9C31-4C61-4697-8B81-D1DC08582857}"/>
              </a:ext>
            </a:extLst>
          </p:cNvPr>
          <p:cNvSpPr txBox="1"/>
          <p:nvPr/>
        </p:nvSpPr>
        <p:spPr>
          <a:xfrm>
            <a:off x="7172494" y="569965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CDCB47-BD01-4425-A3F5-DA8E7D8C51C9}"/>
              </a:ext>
            </a:extLst>
          </p:cNvPr>
          <p:cNvCxnSpPr/>
          <p:nvPr/>
        </p:nvCxnSpPr>
        <p:spPr>
          <a:xfrm flipV="1">
            <a:off x="7715419" y="420650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8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GxE in phenology is visible across the common gardens.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Northern germplasm grown in the south has photoperiod sensitivity, leading to early flowering and low biomass.</a:t>
            </a:r>
          </a:p>
          <a:p>
            <a:pPr lvl="2"/>
            <a:endParaRPr lang="en-US" sz="1600" dirty="0"/>
          </a:p>
          <a:p>
            <a:r>
              <a:rPr lang="en-US" sz="2400" dirty="0"/>
              <a:t>Southern germplasm grown in the north does not have freezing tolerance and does not survive winter.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7B6E8-4991-4751-ABA8-1F831E57DF67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D3ECB-F7C6-4160-BB55-40F2C5B7033A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F24EB-FCCD-407D-921D-EC9A0DD20EA6}"/>
              </a:ext>
            </a:extLst>
          </p:cNvPr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E2BD1-585C-47BE-8BF4-01841CC82F32}"/>
              </a:ext>
            </a:extLst>
          </p:cNvPr>
          <p:cNvSpPr txBox="1"/>
          <p:nvPr/>
        </p:nvSpPr>
        <p:spPr>
          <a:xfrm>
            <a:off x="7172494" y="569965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84A5FE-6318-49ED-A0A4-FCA80C53F88F}"/>
              </a:ext>
            </a:extLst>
          </p:cNvPr>
          <p:cNvCxnSpPr/>
          <p:nvPr/>
        </p:nvCxnSpPr>
        <p:spPr>
          <a:xfrm flipV="1">
            <a:off x="7715419" y="420650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2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76292" cy="4351338"/>
          </a:xfrm>
        </p:spPr>
        <p:txBody>
          <a:bodyPr/>
          <a:lstStyle/>
          <a:p>
            <a:r>
              <a:rPr lang="en-US" dirty="0"/>
              <a:t>Winter 2018 was cold, and we observed considerable winter kill in the north.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0" y="3315190"/>
            <a:ext cx="4266488" cy="3192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850" y="2995587"/>
            <a:ext cx="449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Brooking SD, 11 degrees F on April 5</a:t>
            </a:r>
            <a:r>
              <a:rPr lang="en-US" b="1" baseline="30000" dirty="0">
                <a:latin typeface="+mj-lt"/>
              </a:rPr>
              <a:t>th</a:t>
            </a:r>
            <a:r>
              <a:rPr lang="en-US" b="1" dirty="0">
                <a:latin typeface="+mj-lt"/>
              </a:rPr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35A6D3B-FF98-4D5D-88F3-60F935036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54054" r="32887"/>
          <a:stretch/>
        </p:blipFill>
        <p:spPr bwMode="auto">
          <a:xfrm>
            <a:off x="5940759" y="2778681"/>
            <a:ext cx="4512312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879338" y="2409349"/>
            <a:ext cx="731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Geographic distribution of northern winter kill across germplasm </a:t>
            </a:r>
          </a:p>
        </p:txBody>
      </p:sp>
    </p:spTree>
    <p:extLst>
      <p:ext uri="{BB962C8B-B14F-4D97-AF65-F5344CB8AC3E}">
        <p14:creationId xmlns:p14="http://schemas.microsoft.com/office/powerpoint/2010/main" val="286377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2" y="2521277"/>
            <a:ext cx="10197296" cy="40789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</p:spTree>
    <p:extLst>
      <p:ext uri="{BB962C8B-B14F-4D97-AF65-F5344CB8AC3E}">
        <p14:creationId xmlns:p14="http://schemas.microsoft.com/office/powerpoint/2010/main" val="189520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2843374"/>
              </p:ext>
            </p:extLst>
          </p:nvPr>
        </p:nvGraphicFramePr>
        <p:xfrm>
          <a:off x="612506" y="2610467"/>
          <a:ext cx="10908251" cy="29311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24268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2812684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1779587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4084907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Chrom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Pattern of</a:t>
                      </a:r>
                      <a:r>
                        <a:rPr lang="en-US" baseline="0" dirty="0"/>
                        <a:t> Allele 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gene 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17.45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in Texas and Coastal ecotypes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Pavir.3KG320900 </a:t>
                      </a:r>
                    </a:p>
                    <a:p>
                      <a:r>
                        <a:rPr lang="en-US" dirty="0"/>
                        <a:t>(in</a:t>
                      </a:r>
                      <a:r>
                        <a:rPr lang="en-US" baseline="0" dirty="0"/>
                        <a:t>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MYB family transcription factor, putative,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7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Chr05N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44.40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Variable </a:t>
                      </a:r>
                      <a:r>
                        <a:rPr lang="en-US" baseline="0" dirty="0"/>
                        <a:t>in Coastal ecotype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Pavir.5NG297500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expressed protein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554115"/>
                  </a:ext>
                </a:extLst>
              </a:tr>
              <a:tr h="211473">
                <a:tc>
                  <a:txBody>
                    <a:bodyPr/>
                    <a:lstStyle/>
                    <a:p>
                      <a:r>
                        <a:rPr lang="en-US" dirty="0"/>
                        <a:t>Chr09K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58.99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Variable </a:t>
                      </a:r>
                      <a:r>
                        <a:rPr lang="en-US" baseline="0" dirty="0"/>
                        <a:t>in Coastal ecotype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Pavir.9KG487700 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rhamnose</a:t>
                      </a:r>
                      <a:r>
                        <a:rPr lang="en-US" dirty="0"/>
                        <a:t> biosynthesis 1 / NAD dependent epimerase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protein,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Chr09N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4.73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in Texas ecotype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Pavir.9NG075191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aldehyde oxidase, putative,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97988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189DFE-A45A-42D9-84B7-C26527E98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82" y="0"/>
            <a:ext cx="4329498" cy="18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6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relationship between plant </a:t>
            </a:r>
            <a:r>
              <a:rPr lang="en-US" sz="2400" dirty="0" err="1"/>
              <a:t>greenup</a:t>
            </a:r>
            <a:r>
              <a:rPr lang="en-US" sz="2400" dirty="0"/>
              <a:t> date and flowering date varies more at southern sites than at northern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74B1B-8A42-47CA-9852-B7761AFCBE49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B488D-B3E8-49BC-BB9A-5199E8B6C391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5E2E06-9000-4741-BBD7-9B96E97568CF}"/>
              </a:ext>
            </a:extLst>
          </p:cNvPr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A4025478-4EA9-4F5A-9920-8A0506D3B8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B4F33E-487F-4E8B-8C31-9C755BB038B2}"/>
              </a:ext>
            </a:extLst>
          </p:cNvPr>
          <p:cNvSpPr txBox="1"/>
          <p:nvPr/>
        </p:nvSpPr>
        <p:spPr>
          <a:xfrm>
            <a:off x="7172494" y="569965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73B24C-8A27-4618-A4F3-9F99EB4008D8}"/>
              </a:ext>
            </a:extLst>
          </p:cNvPr>
          <p:cNvCxnSpPr/>
          <p:nvPr/>
        </p:nvCxnSpPr>
        <p:spPr>
          <a:xfrm flipV="1">
            <a:off x="7715419" y="420650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35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8" y="2138766"/>
            <a:ext cx="11798087" cy="4719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5522" cy="435133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Mashhattan</a:t>
            </a:r>
            <a:r>
              <a:rPr lang="en-US" dirty="0"/>
              <a:t>” for Flowering Date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209" y="209225"/>
            <a:ext cx="3500038" cy="21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0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Estimates of effects of single SNPs on flowering date across eight common garden sites.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979" y="1797343"/>
            <a:ext cx="5181600" cy="4351338"/>
          </a:xfrm>
        </p:spPr>
        <p:txBody>
          <a:bodyPr/>
          <a:lstStyle/>
          <a:p>
            <a:r>
              <a:rPr lang="en-US" dirty="0" smtClean="0"/>
              <a:t>Chr</a:t>
            </a:r>
            <a:r>
              <a:rPr lang="en-US" dirty="0" smtClean="0"/>
              <a:t>02N at 57.93 Mb: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84" y="2274094"/>
            <a:ext cx="3667126" cy="45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8" y="2208213"/>
            <a:ext cx="3667125" cy="458390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025478-4EA9-4F5A-9920-8A0506D3B8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4F33E-487F-4E8B-8C31-9C755BB038B2}"/>
              </a:ext>
            </a:extLst>
          </p:cNvPr>
          <p:cNvSpPr txBox="1"/>
          <p:nvPr/>
        </p:nvSpPr>
        <p:spPr>
          <a:xfrm>
            <a:off x="7864410" y="386451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73B24C-8A27-4618-A4F3-9F99EB4008D8}"/>
              </a:ext>
            </a:extLst>
          </p:cNvPr>
          <p:cNvCxnSpPr/>
          <p:nvPr/>
        </p:nvCxnSpPr>
        <p:spPr>
          <a:xfrm flipV="1">
            <a:off x="8273345" y="2359565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184E3F90-5694-41F2-9288-9597D4C159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7988300" y="4253079"/>
            <a:ext cx="4066683" cy="26049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1A6CCE-352E-4D47-B6E0-0BBAEC83BA74}"/>
              </a:ext>
            </a:extLst>
          </p:cNvPr>
          <p:cNvSpPr/>
          <p:nvPr/>
        </p:nvSpPr>
        <p:spPr>
          <a:xfrm>
            <a:off x="8884356" y="5998868"/>
            <a:ext cx="158749" cy="14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07C0A35-A86C-461D-B818-0C54AFDD4FAD}"/>
              </a:ext>
            </a:extLst>
          </p:cNvPr>
          <p:cNvSpPr/>
          <p:nvPr/>
        </p:nvSpPr>
        <p:spPr>
          <a:xfrm>
            <a:off x="9478903" y="5000977"/>
            <a:ext cx="127941" cy="1279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25244" y="1790159"/>
            <a:ext cx="5181600" cy="829216"/>
          </a:xfrm>
        </p:spPr>
        <p:txBody>
          <a:bodyPr/>
          <a:lstStyle/>
          <a:p>
            <a:r>
              <a:rPr lang="en-US" dirty="0" smtClean="0"/>
              <a:t>Chr</a:t>
            </a:r>
            <a:r>
              <a:rPr lang="en-US" dirty="0" smtClean="0"/>
              <a:t>05N at 28.31 Mb: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7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 and Outlook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latin typeface="+mj-lt"/>
              </a:rPr>
              <a:t>Widespread G x E underlies strong patterns of local adaptation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Conditional effects are common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In terms of breeding, we may be able to select stable QTL or stack together conditionally beneficial QTL to minimize tradeoffs and improve general vigor and climate adaptation.</a:t>
            </a:r>
          </a:p>
          <a:p>
            <a:endParaRPr lang="en-US" sz="22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There is more to come: The diversity panel and common gardens will expand available genetic variance and opportunities for studying adaptability and GxE</a:t>
            </a:r>
          </a:p>
          <a:p>
            <a:endParaRPr lang="en-US" sz="2200" dirty="0"/>
          </a:p>
          <a:p>
            <a:r>
              <a:rPr lang="en-US" sz="2200" dirty="0"/>
              <a:t>We hope this resource will be useful to the community and welcome collaborative efforts.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641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083" y="782257"/>
            <a:ext cx="61869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</a:endParaRPr>
          </a:p>
          <a:p>
            <a:r>
              <a:rPr lang="en-US" sz="1400" b="1" u="sng" dirty="0">
                <a:latin typeface="+mj-lt"/>
              </a:rPr>
              <a:t>Collaborators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Tom </a:t>
            </a:r>
            <a:r>
              <a:rPr lang="en-US" sz="1400" b="1" dirty="0" err="1">
                <a:latin typeface="+mj-lt"/>
              </a:rPr>
              <a:t>Juenger</a:t>
            </a:r>
            <a:r>
              <a:rPr lang="en-US" sz="1400" b="1" dirty="0">
                <a:latin typeface="+mj-lt"/>
              </a:rPr>
              <a:t>		(UT Austin)</a:t>
            </a:r>
          </a:p>
          <a:p>
            <a:r>
              <a:rPr lang="en-US" sz="1400" b="1" dirty="0">
                <a:latin typeface="+mj-lt"/>
              </a:rPr>
              <a:t>David Lowry			(Michigan State University)</a:t>
            </a:r>
          </a:p>
          <a:p>
            <a:r>
              <a:rPr lang="en-US" sz="1400" b="1" dirty="0">
                <a:latin typeface="+mj-lt"/>
              </a:rPr>
              <a:t>Felix </a:t>
            </a:r>
            <a:r>
              <a:rPr lang="en-US" sz="1400" b="1" dirty="0" err="1">
                <a:latin typeface="+mj-lt"/>
              </a:rPr>
              <a:t>Fritschi</a:t>
            </a:r>
            <a:r>
              <a:rPr lang="en-US" sz="1400" b="1" dirty="0">
                <a:latin typeface="+mj-lt"/>
              </a:rPr>
              <a:t>			(Mizzou)</a:t>
            </a:r>
          </a:p>
          <a:p>
            <a:r>
              <a:rPr lang="en-US" sz="1400" b="1" dirty="0">
                <a:latin typeface="+mj-lt"/>
              </a:rPr>
              <a:t>Phil Fay 			(USDA-ARS, Temple TX)</a:t>
            </a:r>
          </a:p>
          <a:p>
            <a:r>
              <a:rPr lang="en-US" sz="1400" b="1" dirty="0">
                <a:latin typeface="+mj-lt"/>
              </a:rPr>
              <a:t>Jason Bonnette		(UT Austin)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Laura Bartley		(University of Oklahoma)</a:t>
            </a:r>
          </a:p>
          <a:p>
            <a:r>
              <a:rPr lang="en-US" sz="1400" b="1" dirty="0">
                <a:latin typeface="+mj-lt"/>
              </a:rPr>
              <a:t>John Reilly			(USDA-PML, Kingsville TX)</a:t>
            </a:r>
          </a:p>
          <a:p>
            <a:r>
              <a:rPr lang="en-US" sz="1400" b="1" dirty="0">
                <a:latin typeface="+mj-lt"/>
              </a:rPr>
              <a:t>Yanqi Wu			(OSU, Stillwater OK)</a:t>
            </a:r>
          </a:p>
          <a:p>
            <a:r>
              <a:rPr lang="en-US" sz="1400" b="1" dirty="0">
                <a:latin typeface="+mj-lt"/>
              </a:rPr>
              <a:t>Monty Rouquette		(TAMU-Overton, TX)</a:t>
            </a:r>
          </a:p>
          <a:p>
            <a:r>
              <a:rPr lang="en-US" sz="1400" b="1" dirty="0">
                <a:latin typeface="+mj-lt"/>
              </a:rPr>
              <a:t>Rob Mitchell		(USDA-ARS, Lincoln NB)</a:t>
            </a:r>
          </a:p>
          <a:p>
            <a:r>
              <a:rPr lang="en-US" sz="1400" b="1" dirty="0" err="1">
                <a:latin typeface="+mj-lt"/>
              </a:rPr>
              <a:t>Arvid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Boe</a:t>
            </a:r>
            <a:r>
              <a:rPr lang="en-US" sz="1400" b="1" dirty="0">
                <a:latin typeface="+mj-lt"/>
              </a:rPr>
              <a:t>			(SDSU, Brookings SD)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Kyle Turner</a:t>
            </a:r>
          </a:p>
          <a:p>
            <a:r>
              <a:rPr lang="en-US" sz="1400" b="1" dirty="0">
                <a:latin typeface="+mj-lt"/>
              </a:rPr>
              <a:t>Nathan </a:t>
            </a:r>
            <a:r>
              <a:rPr lang="en-US" sz="1400" b="1" dirty="0" err="1">
                <a:latin typeface="+mj-lt"/>
              </a:rPr>
              <a:t>Pfluger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Matt Donoghue</a:t>
            </a:r>
          </a:p>
          <a:p>
            <a:r>
              <a:rPr lang="en-US" sz="1400" b="1" dirty="0">
                <a:latin typeface="+mj-lt"/>
              </a:rPr>
              <a:t>Chris Bourbois</a:t>
            </a:r>
          </a:p>
          <a:p>
            <a:r>
              <a:rPr lang="en-US" sz="1400" b="1" dirty="0">
                <a:latin typeface="+mj-lt"/>
              </a:rPr>
              <a:t>Jonathan </a:t>
            </a:r>
            <a:r>
              <a:rPr lang="en-US" sz="1400" b="1" dirty="0" err="1">
                <a:latin typeface="+mj-lt"/>
              </a:rPr>
              <a:t>Colen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Sam Lutfy</a:t>
            </a:r>
          </a:p>
          <a:p>
            <a:r>
              <a:rPr lang="en-US" sz="1400" b="1" dirty="0">
                <a:latin typeface="+mj-lt"/>
              </a:rPr>
              <a:t>Marissa Van </a:t>
            </a:r>
            <a:r>
              <a:rPr lang="en-US" sz="1400" b="1" dirty="0" err="1">
                <a:latin typeface="+mj-lt"/>
              </a:rPr>
              <a:t>Damme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Quinn </a:t>
            </a:r>
            <a:r>
              <a:rPr lang="en-US" sz="1400" b="1" dirty="0" err="1">
                <a:latin typeface="+mj-lt"/>
              </a:rPr>
              <a:t>Hiers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Paige Overton</a:t>
            </a:r>
          </a:p>
          <a:p>
            <a:r>
              <a:rPr lang="en-US" sz="1400" b="1" dirty="0">
                <a:latin typeface="+mj-lt"/>
              </a:rPr>
              <a:t>John Row</a:t>
            </a:r>
          </a:p>
          <a:p>
            <a:r>
              <a:rPr lang="en-US" sz="1400" b="1" dirty="0">
                <a:latin typeface="+mj-lt"/>
              </a:rPr>
              <a:t>Joey Budi</a:t>
            </a:r>
          </a:p>
          <a:p>
            <a:r>
              <a:rPr lang="en-US" sz="1400" b="1" dirty="0">
                <a:latin typeface="+mj-lt"/>
              </a:rPr>
              <a:t>Logan Simon</a:t>
            </a:r>
          </a:p>
          <a:p>
            <a:r>
              <a:rPr lang="en-US" sz="1400" b="1" dirty="0">
                <a:latin typeface="+mj-lt"/>
              </a:rPr>
              <a:t>	</a:t>
            </a:r>
            <a:endParaRPr lang="en-US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3851" y="3751308"/>
            <a:ext cx="2052839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4" y="174498"/>
            <a:ext cx="2771212" cy="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18" y="152174"/>
            <a:ext cx="3276430" cy="63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0012" y="1177185"/>
            <a:ext cx="556097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Jeremy Schmutz	    	 (JGI/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Jerry Jenkins	 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 err="1">
                <a:latin typeface="+mj-lt"/>
              </a:rPr>
              <a:t>Avinash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Sreedasyam</a:t>
            </a:r>
            <a:r>
              <a:rPr lang="en-US" sz="1400" b="1" dirty="0">
                <a:latin typeface="+mj-lt"/>
              </a:rPr>
              <a:t>	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Sujan Mamidi	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John Lovell	    	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 err="1">
                <a:latin typeface="+mj-lt"/>
              </a:rPr>
              <a:t>Shiangqiang</a:t>
            </a:r>
            <a:r>
              <a:rPr lang="en-US" sz="1400" b="1" dirty="0">
                <a:latin typeface="+mj-lt"/>
              </a:rPr>
              <a:t> Shu	    	 (LBL)</a:t>
            </a:r>
          </a:p>
          <a:p>
            <a:r>
              <a:rPr lang="en-US" sz="1400" b="1" dirty="0">
                <a:latin typeface="+mj-lt"/>
              </a:rPr>
              <a:t>Dan Rokhsar 	    	 (DOE JGI)</a:t>
            </a:r>
          </a:p>
          <a:p>
            <a:r>
              <a:rPr lang="en-US" sz="1400" b="1" dirty="0">
                <a:latin typeface="+mj-lt"/>
              </a:rPr>
              <a:t>Kerrie Barry	    		 (DOE JGI)</a:t>
            </a: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3696" y="5160381"/>
            <a:ext cx="19383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+mj-lt"/>
              </a:rPr>
              <a:t>Funding </a:t>
            </a:r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DOE Sustainability</a:t>
            </a:r>
          </a:p>
          <a:p>
            <a:r>
              <a:rPr lang="en-US" b="1" dirty="0">
                <a:latin typeface="+mj-lt"/>
              </a:rPr>
              <a:t>JGI CSP</a:t>
            </a:r>
          </a:p>
          <a:p>
            <a:r>
              <a:rPr lang="en-US" b="1" dirty="0">
                <a:latin typeface="+mj-lt"/>
              </a:rPr>
              <a:t>NSF PGRP</a:t>
            </a:r>
          </a:p>
          <a:p>
            <a:r>
              <a:rPr lang="en-US" b="1" dirty="0">
                <a:latin typeface="+mj-lt"/>
              </a:rPr>
              <a:t>DOE </a:t>
            </a:r>
            <a:r>
              <a:rPr lang="en-US" b="1" dirty="0" err="1" smtClean="0">
                <a:latin typeface="+mj-lt"/>
              </a:rPr>
              <a:t>Arpa</a:t>
            </a:r>
            <a:r>
              <a:rPr lang="en-US" b="1" dirty="0" smtClean="0">
                <a:latin typeface="+mj-lt"/>
              </a:rPr>
              <a:t>-e</a:t>
            </a:r>
            <a:endParaRPr lang="en-US" b="1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6" y="4116721"/>
            <a:ext cx="4876028" cy="2741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857" y="40175"/>
            <a:ext cx="3457143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460875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Native to North America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Widespread distribution and wide environmental adaptation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Productive on marginal lands 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High yielding (7-10 tons dry matter per acre)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If grown on ~5% of land in a 25 mile area, could supply a bioenergy plant 24/7/365</a:t>
            </a:r>
          </a:p>
        </p:txBody>
      </p:sp>
      <p:pic>
        <p:nvPicPr>
          <p:cNvPr id="8" name="Picture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63142"/>
            <a:ext cx="5664916" cy="47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192618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~8 USDA Cold Hardiness Zones</a:t>
            </a:r>
          </a:p>
          <a:p>
            <a:r>
              <a:rPr lang="en-US" dirty="0"/>
              <a:t>~60 inch variation in Annual Precipitation</a:t>
            </a:r>
          </a:p>
        </p:txBody>
      </p:sp>
    </p:spTree>
    <p:extLst>
      <p:ext uri="{BB962C8B-B14F-4D97-AF65-F5344CB8AC3E}">
        <p14:creationId xmlns:p14="http://schemas.microsoft.com/office/powerpoint/2010/main" val="413631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26815960"/>
              </p:ext>
            </p:extLst>
          </p:nvPr>
        </p:nvGraphicFramePr>
        <p:xfrm>
          <a:off x="612506" y="2610467"/>
          <a:ext cx="10966988" cy="3114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3283768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2157816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3235594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Chrom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Pattern of</a:t>
                      </a:r>
                      <a:r>
                        <a:rPr lang="en-US" baseline="0" dirty="0"/>
                        <a:t> Allele Effects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gene 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Chr03N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68.10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flowering at 6 northern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3NG273400</a:t>
                      </a:r>
                      <a:r>
                        <a:rPr lang="en-US" dirty="0"/>
                        <a:t> (in promoter)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YABBY domain containing protein, putative, expressed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Chr05N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29.71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flowering at 6 northern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Intergenic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99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12.89</a:t>
                      </a:r>
                      <a:r>
                        <a:rPr lang="en-US" baseline="0" dirty="0"/>
                        <a:t>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flowering date</a:t>
                      </a:r>
                      <a:r>
                        <a:rPr lang="en-US" baseline="0" dirty="0"/>
                        <a:t> at all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Pavir.9K062457 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BTBA4 - Bric-a-Brac,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Tramtrack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Broad Complex BTB domain with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Ankyrin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repeat region, expressed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992768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A473DBF-1206-4EFA-8549-B4375AEA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80" y="50800"/>
            <a:ext cx="4278553" cy="16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5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There are similarities in allelic effects on phenology across common garden sites.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5141" y="1825625"/>
            <a:ext cx="5406887" cy="2404469"/>
          </a:xfrm>
        </p:spPr>
        <p:txBody>
          <a:bodyPr>
            <a:normAutofit/>
          </a:bodyPr>
          <a:lstStyle/>
          <a:p>
            <a:r>
              <a:rPr lang="en-US" sz="2400" dirty="0"/>
              <a:t>Shared allelic effects on </a:t>
            </a:r>
            <a:r>
              <a:rPr lang="en-US" sz="2400" dirty="0" err="1"/>
              <a:t>greenup</a:t>
            </a:r>
            <a:r>
              <a:rPr lang="en-US" sz="2400" dirty="0"/>
              <a:t> at southern sites</a:t>
            </a:r>
          </a:p>
          <a:p>
            <a:r>
              <a:rPr lang="en-US" sz="2400" dirty="0"/>
              <a:t>Shared allelic effects on flowering at (western) northern sites</a:t>
            </a:r>
          </a:p>
          <a:p>
            <a:r>
              <a:rPr lang="en-US" sz="2400" dirty="0"/>
              <a:t>Additional patterns that are unrelated to latitude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263" y="1692284"/>
            <a:ext cx="136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Greenup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6459" y="1690056"/>
            <a:ext cx="161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Flowering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6873" y="4067878"/>
            <a:ext cx="495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Days between Greenup and Flowering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21145" y="2994342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54349" y="3201530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88074" y="3235918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37859" y="5696186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56729" y="2994342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01529" y="5374264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8">
            <a:extLst>
              <a:ext uri="{FF2B5EF4-FFF2-40B4-BE49-F238E27FC236}">
                <a16:creationId xmlns:a16="http://schemas.microsoft.com/office/drawing/2014/main" id="{184E3F90-5694-41F2-9288-9597D4C159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7988300" y="4253079"/>
            <a:ext cx="4066683" cy="26049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FBA5BA-30A8-4DDF-B62F-98940062C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18895" r="41720" b="19350"/>
          <a:stretch/>
        </p:blipFill>
        <p:spPr>
          <a:xfrm>
            <a:off x="3156670" y="2003729"/>
            <a:ext cx="2369489" cy="19401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72CB3A-22FD-4170-8211-4C93F8B8B5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8947" b="10631"/>
          <a:stretch/>
        </p:blipFill>
        <p:spPr>
          <a:xfrm>
            <a:off x="2989692" y="4198289"/>
            <a:ext cx="4382829" cy="24490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018C07-29FE-42B7-A159-CA314A87AB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17702" r="43537" b="16351"/>
          <a:stretch/>
        </p:blipFill>
        <p:spPr>
          <a:xfrm>
            <a:off x="310101" y="1963972"/>
            <a:ext cx="2464904" cy="209914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41A6CCE-352E-4D47-B6E0-0BBAEC83BA74}"/>
              </a:ext>
            </a:extLst>
          </p:cNvPr>
          <p:cNvSpPr/>
          <p:nvPr/>
        </p:nvSpPr>
        <p:spPr>
          <a:xfrm>
            <a:off x="8884356" y="5998868"/>
            <a:ext cx="158749" cy="14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07C0A35-A86C-461D-B818-0C54AFDD4FAD}"/>
              </a:ext>
            </a:extLst>
          </p:cNvPr>
          <p:cNvSpPr/>
          <p:nvPr/>
        </p:nvSpPr>
        <p:spPr>
          <a:xfrm>
            <a:off x="9478903" y="5000977"/>
            <a:ext cx="127941" cy="1279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7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Is switchgrass locally adapted to climatic gradients? If so, at what spatial scales?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  <a:cs typeface="Times New Roman" panose="02020603050405020304" pitchFamily="18" charset="0"/>
              </a:rPr>
              <a:t>What are the mechanisms, traits, and genes important for current or future adaptation to climate</a:t>
            </a:r>
            <a:r>
              <a:rPr lang="en-US" altLang="en-US" sz="2400" b="1" dirty="0">
                <a:solidFill>
                  <a:srgbClr val="002060"/>
                </a:solidFill>
              </a:rPr>
              <a:t>?  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How important are genetic tradeoffs in driving patterns of climate adaptation?  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28" y="1825625"/>
            <a:ext cx="27297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0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07" y="310721"/>
            <a:ext cx="1534080" cy="206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2432401" y="4693983"/>
            <a:ext cx="1422812" cy="191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/>
          <a:stretch/>
        </p:blipFill>
        <p:spPr bwMode="auto">
          <a:xfrm>
            <a:off x="5941387" y="5071944"/>
            <a:ext cx="1548884" cy="146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62387"/>
            <a:ext cx="1520611" cy="210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73" y="347724"/>
            <a:ext cx="1737771" cy="186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35" y="418931"/>
            <a:ext cx="1981200" cy="164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10" y="2600529"/>
            <a:ext cx="1447517" cy="200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26" y="2713747"/>
            <a:ext cx="2141579" cy="17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2012-06-13 16.33.08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682" y="221858"/>
            <a:ext cx="1661072" cy="22147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3658" y="4921246"/>
            <a:ext cx="1689501" cy="1689501"/>
          </a:xfrm>
          <a:prstGeom prst="rect">
            <a:avLst/>
          </a:prstGeom>
        </p:spPr>
      </p:pic>
      <p:sp>
        <p:nvSpPr>
          <p:cNvPr id="22" name="AutoShape 10" descr="Image result for Kate Behrman"/>
          <p:cNvSpPr>
            <a:spLocks noChangeAspect="1" noChangeArrowheads="1"/>
          </p:cNvSpPr>
          <p:nvPr/>
        </p:nvSpPr>
        <p:spPr bwMode="auto">
          <a:xfrm>
            <a:off x="1587501" y="-136526"/>
            <a:ext cx="2876551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8" r="11156"/>
          <a:stretch/>
        </p:blipFill>
        <p:spPr bwMode="auto">
          <a:xfrm>
            <a:off x="194830" y="4713448"/>
            <a:ext cx="2000250" cy="194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99" y="178865"/>
            <a:ext cx="1361319" cy="2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21" y="4803435"/>
            <a:ext cx="2465807" cy="184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Jeremy Schmutz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1" y="2213791"/>
            <a:ext cx="1659272" cy="24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70" y="2454542"/>
            <a:ext cx="1648237" cy="219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ike Aspinwal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71" y="2391389"/>
            <a:ext cx="1542376" cy="23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ece.ufl.edu/wp-content/uploads/2018/03/picture-1973-1479176118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47" y="4770862"/>
            <a:ext cx="142875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37" y="2598483"/>
            <a:ext cx="1714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switchgrass diversity panel was planted in ten common gardens to study adaptation: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Diversity Panel</a:t>
            </a:r>
          </a:p>
          <a:p>
            <a:r>
              <a:rPr lang="en-US" sz="1800" dirty="0"/>
              <a:t>~700 plants, ~40 million SNPs @ ~45x coverage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Gardens</a:t>
            </a:r>
          </a:p>
          <a:p>
            <a:r>
              <a:rPr lang="en-US" sz="1800" dirty="0"/>
              <a:t>10 U.S. Sites, 17° latitude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88" y="6189663"/>
            <a:ext cx="1211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Collaborative and community building effort – including involvement of DOE JGI, DOE Bioenergy Centers, CIMMYT, Ladybird Johnson Wildflower Center and many others…..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5877719" y="2498689"/>
            <a:ext cx="5772150" cy="369736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839788" y="2505075"/>
            <a:ext cx="423118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574062" y="4019550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925791" y="3620075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2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2012-06-13 16.33.08.jpg"/>
          <p:cNvPicPr>
            <a:picLocks noChangeAspect="1"/>
          </p:cNvPicPr>
          <p:nvPr/>
        </p:nvPicPr>
        <p:blipFill rotWithShape="1">
          <a:blip r:embed="rId2" cstate="print"/>
          <a:srcRect t="21234"/>
          <a:stretch/>
        </p:blipFill>
        <p:spPr>
          <a:xfrm>
            <a:off x="2389310" y="-11575"/>
            <a:ext cx="2324937" cy="2441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3738" y="683986"/>
            <a:ext cx="3193853" cy="1796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04" y="1490637"/>
            <a:ext cx="2437893" cy="2437893"/>
          </a:xfrm>
          <a:prstGeom prst="rect">
            <a:avLst/>
          </a:prstGeom>
        </p:spPr>
      </p:pic>
      <p:pic>
        <p:nvPicPr>
          <p:cNvPr id="11" name="Picture 10" descr="2012-06-13 15.01.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045141"/>
            <a:ext cx="2414941" cy="3219921"/>
          </a:xfrm>
          <a:prstGeom prst="rect">
            <a:avLst/>
          </a:prstGeom>
        </p:spPr>
      </p:pic>
      <p:pic>
        <p:nvPicPr>
          <p:cNvPr id="12" name="Picture 4" descr="Image result for dji matrice pr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71" y="3340339"/>
            <a:ext cx="3271573" cy="12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744" y="3395472"/>
            <a:ext cx="3985899" cy="1362269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11"/>
            <a:ext cx="2917703" cy="21882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449" b="19678"/>
          <a:stretch/>
        </p:blipFill>
        <p:spPr>
          <a:xfrm rot="16200000">
            <a:off x="8488972" y="-523845"/>
            <a:ext cx="3202994" cy="4203063"/>
          </a:xfrm>
          <a:prstGeom prst="rect">
            <a:avLst/>
          </a:prstGeom>
        </p:spPr>
      </p:pic>
      <p:pic>
        <p:nvPicPr>
          <p:cNvPr id="7" name="Picture 6" descr="switchgrass_30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7987" y="1"/>
            <a:ext cx="2064406" cy="3179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 r="9091" b="24972"/>
          <a:stretch/>
        </p:blipFill>
        <p:spPr>
          <a:xfrm>
            <a:off x="4746695" y="4584308"/>
            <a:ext cx="7445306" cy="2309007"/>
          </a:xfrm>
          <a:prstGeom prst="rect">
            <a:avLst/>
          </a:prstGeom>
        </p:spPr>
      </p:pic>
      <p:pic>
        <p:nvPicPr>
          <p:cNvPr id="10" name="Picture 9" descr="2012-06-13 16.36.23.jpg"/>
          <p:cNvPicPr>
            <a:picLocks noChangeAspect="1"/>
          </p:cNvPicPr>
          <p:nvPr/>
        </p:nvPicPr>
        <p:blipFill rotWithShape="1">
          <a:blip r:embed="rId12" cstate="print"/>
          <a:srcRect b="5960"/>
          <a:stretch/>
        </p:blipFill>
        <p:spPr>
          <a:xfrm>
            <a:off x="2414941" y="3926558"/>
            <a:ext cx="2379456" cy="298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5" y="4402279"/>
            <a:ext cx="2664678" cy="25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49544" y="3268623"/>
            <a:ext cx="5666494" cy="3189327"/>
            <a:chOff x="-474456" y="3268622"/>
            <a:chExt cx="5666494" cy="31893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1800" y="3646030"/>
              <a:ext cx="5623838" cy="2811919"/>
            </a:xfrm>
            <a:prstGeom prst="rect">
              <a:avLst/>
            </a:prstGeom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w15="http://schemas.microsoft.com/office/word/2012/wordml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lc="http://schemas.openxmlformats.org/drawingml/2006/lockedCanvas"/>
              </a:ext>
            </a:extLst>
          </p:spPr>
        </p:pic>
        <p:sp>
          <p:nvSpPr>
            <p:cNvPr id="4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-474456" y="3268622"/>
              <a:ext cx="4379705" cy="485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b="1" dirty="0">
                  <a:latin typeface="+mj-lt"/>
                </a:rPr>
                <a:t>Climate Niche Characterization</a:t>
              </a:r>
            </a:p>
          </p:txBody>
        </p:sp>
      </p:grpSp>
      <p:sp>
        <p:nvSpPr>
          <p:cNvPr id="7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<p:cNvSpPr>
            <a:spLocks noChangeAspect="1" noChangeArrowheads="1"/>
          </p:cNvSpPr>
          <p:nvPr/>
        </p:nvSpPr>
        <p:spPr bwMode="auto">
          <a:xfrm>
            <a:off x="1041400" y="196851"/>
            <a:ext cx="5905500" cy="4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+mj-lt"/>
              </a:rPr>
              <a:t>Association &amp; Population Genomic Studies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359860" y="204372"/>
            <a:ext cx="4247945" cy="2595368"/>
            <a:chOff x="5888871" y="159922"/>
            <a:chExt cx="4787743" cy="2595368"/>
          </a:xfrm>
        </p:grpSpPr>
        <p:pic>
          <p:nvPicPr>
            <p:cNvPr id="5" name="Picture 8" descr="Genomic Selection - Fig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803" y="914400"/>
              <a:ext cx="4452379" cy="1840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5888871" y="159922"/>
              <a:ext cx="4787743" cy="770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b="1" dirty="0">
                  <a:latin typeface="+mj-lt"/>
                </a:rPr>
                <a:t>Genomic Selection &amp; Breeding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60110" y="3275388"/>
            <a:ext cx="2837059" cy="3409892"/>
            <a:chOff x="5836109" y="3173788"/>
            <a:chExt cx="2837059" cy="3409892"/>
          </a:xfrm>
        </p:grpSpPr>
        <p:pic>
          <p:nvPicPr>
            <p:cNvPr id="6" name="Picture 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818" y="3657600"/>
              <a:ext cx="2030095" cy="2926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36109" y="3173788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Agronomic modeling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3" y="928112"/>
            <a:ext cx="5619415" cy="22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fireworks, black&#10;&#10;Description automatically generated">
            <a:extLst>
              <a:ext uri="{FF2B5EF4-FFF2-40B4-BE49-F238E27FC236}">
                <a16:creationId xmlns:a16="http://schemas.microsoft.com/office/drawing/2014/main" id="{CF6FE899-3137-447E-896A-E6344F400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70" y="4167414"/>
            <a:ext cx="2928879" cy="2743227"/>
          </a:xfrm>
          <a:prstGeom prst="rect">
            <a:avLst/>
          </a:prstGeom>
        </p:spPr>
      </p:pic>
      <p:pic>
        <p:nvPicPr>
          <p:cNvPr id="3" name="Picture 2" descr="Fireworks in the sky&#10;&#10;Description automatically generated">
            <a:extLst>
              <a:ext uri="{FF2B5EF4-FFF2-40B4-BE49-F238E27FC236}">
                <a16:creationId xmlns:a16="http://schemas.microsoft.com/office/drawing/2014/main" id="{5205956C-5FC1-4D73-86ED-AD4CA98C6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00" y="1356774"/>
            <a:ext cx="2929335" cy="2743200"/>
          </a:xfrm>
          <a:prstGeom prst="rect">
            <a:avLst/>
          </a:prstGeom>
        </p:spPr>
      </p:pic>
      <p:pic>
        <p:nvPicPr>
          <p:cNvPr id="4" name="Picture 3" descr="A picture containing object, fireworks, tall, standing&#10;&#10;Description automatically generated">
            <a:extLst>
              <a:ext uri="{FF2B5EF4-FFF2-40B4-BE49-F238E27FC236}">
                <a16:creationId xmlns:a16="http://schemas.microsoft.com/office/drawing/2014/main" id="{57E1E371-2EA2-4D13-96A9-DE7CAE828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1" y="4152900"/>
            <a:ext cx="2926855" cy="2743200"/>
          </a:xfrm>
          <a:prstGeom prst="rect">
            <a:avLst/>
          </a:prstGeom>
        </p:spPr>
      </p:pic>
      <p:pic>
        <p:nvPicPr>
          <p:cNvPr id="5" name="Picture 4" descr="A picture containing plant, grass, fireworks&#10;&#10;Description automatically generated">
            <a:extLst>
              <a:ext uri="{FF2B5EF4-FFF2-40B4-BE49-F238E27FC236}">
                <a16:creationId xmlns:a16="http://schemas.microsoft.com/office/drawing/2014/main" id="{C87E1EB0-1441-443F-94B4-6A0A923E3A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74" y="4152900"/>
            <a:ext cx="2955105" cy="2743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1623558" y="1380928"/>
            <a:ext cx="3126926" cy="27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382706" y="2584599"/>
            <a:ext cx="249864" cy="147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Fireworks in the sky&#10;&#10;Description automatically generated">
            <a:extLst>
              <a:ext uri="{FF2B5EF4-FFF2-40B4-BE49-F238E27FC236}">
                <a16:creationId xmlns:a16="http://schemas.microsoft.com/office/drawing/2014/main" id="{63FB15CB-C402-439E-BD3E-3CAEA5B27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34" y="1367194"/>
            <a:ext cx="2924532" cy="27432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Diversity panel population structure and demography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32570" y="14164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Northern Upland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1582" y="14164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Northern Upland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32570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Coastal Lowland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4092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Coastal Lowland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7374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Texas Lowland</a:t>
            </a:r>
          </a:p>
        </p:txBody>
      </p:sp>
    </p:spTree>
    <p:extLst>
      <p:ext uri="{BB962C8B-B14F-4D97-AF65-F5344CB8AC3E}">
        <p14:creationId xmlns:p14="http://schemas.microsoft.com/office/powerpoint/2010/main" val="99996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first of the 2019 diversity panel phenotypic data: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Tiller Count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58620" y="1323136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"/>
          <a:stretch/>
        </p:blipFill>
        <p:spPr>
          <a:xfrm>
            <a:off x="4865294" y="1676400"/>
            <a:ext cx="4888306" cy="5137029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7844" y="409310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80769" y="259995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1C69D0-97A1-4E78-B705-E362B43BFFDD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693FA-E127-4915-BB9B-A59D2F26F54D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</p:spTree>
    <p:extLst>
      <p:ext uri="{BB962C8B-B14F-4D97-AF65-F5344CB8AC3E}">
        <p14:creationId xmlns:p14="http://schemas.microsoft.com/office/powerpoint/2010/main" val="52088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G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20107E"/>
      </a:accent1>
      <a:accent2>
        <a:srgbClr val="D57B31"/>
      </a:accent2>
      <a:accent3>
        <a:srgbClr val="4A77BA"/>
      </a:accent3>
      <a:accent4>
        <a:srgbClr val="992D2D"/>
      </a:accent4>
      <a:accent5>
        <a:srgbClr val="F9DB27"/>
      </a:accent5>
      <a:accent6>
        <a:srgbClr val="1E64B8"/>
      </a:accent6>
      <a:hlink>
        <a:srgbClr val="1CD313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1210</Words>
  <Application>Microsoft Office PowerPoint</Application>
  <PresentationFormat>Widescreen</PresentationFormat>
  <Paragraphs>218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Comic Sans MS</vt:lpstr>
      <vt:lpstr>Times New Roman</vt:lpstr>
      <vt:lpstr>Office Theme</vt:lpstr>
      <vt:lpstr>Genetics of Genotype-By-Environment Interactions in the Switchgrass Diversity Panel</vt:lpstr>
      <vt:lpstr>Switchgrass is the model herbaceous bioenergy crop. </vt:lpstr>
      <vt:lpstr>Switchgrass is the model herbaceous bioenergy crop. </vt:lpstr>
      <vt:lpstr>PowerPoint Presentation</vt:lpstr>
      <vt:lpstr>The switchgrass diversity panel was planted in ten common gardens to study adaptation:</vt:lpstr>
      <vt:lpstr>PowerPoint Presentation</vt:lpstr>
      <vt:lpstr>PowerPoint Presentation</vt:lpstr>
      <vt:lpstr>Diversity panel population structure and demography</vt:lpstr>
      <vt:lpstr>The first of the 2019 diversity panel phenotypic data:</vt:lpstr>
      <vt:lpstr>GxE in phenology is visible across the common gardens.</vt:lpstr>
      <vt:lpstr>GxE in phenology is visible across the common gardens.</vt:lpstr>
      <vt:lpstr>The genetics of GxE in winter survival</vt:lpstr>
      <vt:lpstr>The genetics of GxE in winter survival</vt:lpstr>
      <vt:lpstr>The genetics of GxE in winter survival</vt:lpstr>
      <vt:lpstr>The genetics of GxE in flowering date</vt:lpstr>
      <vt:lpstr>The genetics of GxE in flowering date</vt:lpstr>
      <vt:lpstr>Estimates of effects of single SNPs on flowering date across eight common garden sites.</vt:lpstr>
      <vt:lpstr>Summary and Outlook</vt:lpstr>
      <vt:lpstr>PowerPoint Presentation</vt:lpstr>
      <vt:lpstr>The genetics of GxE in flowering date</vt:lpstr>
      <vt:lpstr>There are similarities in allelic effects on phenology across common garden sites.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Genotype-By-Environment Interactions in the Switchgrass Diversity Panel</dc:title>
  <dc:creator>MacQueen, Alice H</dc:creator>
  <cp:lastModifiedBy>MacQueen, Alice H</cp:lastModifiedBy>
  <cp:revision>62</cp:revision>
  <dcterms:created xsi:type="dcterms:W3CDTF">2020-01-06T20:21:20Z</dcterms:created>
  <dcterms:modified xsi:type="dcterms:W3CDTF">2020-01-10T16:30:43Z</dcterms:modified>
</cp:coreProperties>
</file>